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57" r:id="rId4"/>
    <p:sldId id="261" r:id="rId5"/>
    <p:sldId id="264" r:id="rId6"/>
    <p:sldId id="259" r:id="rId7"/>
    <p:sldId id="265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>
      <p:cViewPr>
        <p:scale>
          <a:sx n="82" d="100"/>
          <a:sy n="82" d="100"/>
        </p:scale>
        <p:origin x="60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9412F80-E663-4104-AD54-C8498B702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43B57403-EB6F-47DC-BA6E-B4A0A2D29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2EB6AD1-CFBA-408B-8D35-D0AC0AD87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6FD7-D841-46A4-AAC5-A1E0B4BF4BD8}" type="datetimeFigureOut">
              <a:rPr lang="ru-RU" smtClean="0"/>
              <a:t>21.08.2018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37D04208-6EC6-4651-B078-B70251D9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ECAF168-48CC-46BE-972F-D8C42A834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8409-E4DF-447D-A0C0-51697DF11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306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9225F49-76E5-4701-B274-032F9CED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78BA9270-6C9A-4873-8D9A-71E0F9A60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57FB6C6-7356-47DD-8533-9C3499F2D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6FD7-D841-46A4-AAC5-A1E0B4BF4BD8}" type="datetimeFigureOut">
              <a:rPr lang="ru-RU" smtClean="0"/>
              <a:t>21.08.2018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6C19714-A45C-46F3-8568-8F4BB18C3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63ABE5C-1003-4521-BF9B-1ECE890D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8409-E4DF-447D-A0C0-51697DF11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12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2A27490D-1D89-4FC6-8050-0D4A283C46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05017F04-5BB1-4241-8592-D0C0FFF65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3032706-C7F1-428F-BF87-199A2D67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6FD7-D841-46A4-AAC5-A1E0B4BF4BD8}" type="datetimeFigureOut">
              <a:rPr lang="ru-RU" smtClean="0"/>
              <a:t>21.08.2018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930E199-6520-493E-8DCD-CDA659CB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CA75F58-9C73-4C41-8788-E8E5571C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8409-E4DF-447D-A0C0-51697DF11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0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66B305C-5BA3-48CA-8C0B-86DA54892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3657F0B-D57D-44F2-B557-BEBE46FD0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1A35BB4-7E93-4F2A-9A09-F89BF4507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6FD7-D841-46A4-AAC5-A1E0B4BF4BD8}" type="datetimeFigureOut">
              <a:rPr lang="ru-RU" smtClean="0"/>
              <a:t>21.08.2018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A4ACD92-0F5A-4624-A35B-CB12AFF9C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934D7A4-11D3-4E62-A0F9-CDB3F653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8409-E4DF-447D-A0C0-51697DF11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11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6EBA3A2-1073-440E-8BEC-1408ED24F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A1EB1887-CA21-4559-85CA-8C6DB2D79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51A35F4-FB90-42EC-A8F6-A04A5671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6FD7-D841-46A4-AAC5-A1E0B4BF4BD8}" type="datetimeFigureOut">
              <a:rPr lang="ru-RU" smtClean="0"/>
              <a:t>21.08.2018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4DD3172-1DB9-4885-B24F-3D0A8DD7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0A43BC1-1186-4269-A473-F6A1EFD3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8409-E4DF-447D-A0C0-51697DF11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263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CE09FB7-1526-434E-8A89-D8C551617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DC0A61E-09C7-4D57-AC31-0292ED674A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8B5ADD9C-771A-4843-81C1-C283A0582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A20B87E0-7F35-4732-8CD9-64CEF126F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6FD7-D841-46A4-AAC5-A1E0B4BF4BD8}" type="datetimeFigureOut">
              <a:rPr lang="ru-RU" smtClean="0"/>
              <a:t>21.08.2018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8255689C-AE97-4758-9904-915973E28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1C6CDE74-60D8-46B8-8038-8BC52F99A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8409-E4DF-447D-A0C0-51697DF11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7845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7E93555-398E-4139-8D02-D746BFED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62B9C2C-BFE0-4D1D-87E8-342C161AA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7489B37B-6758-4F0B-9179-BF1F71922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EBBBE11-0B55-4760-80CA-5152AD2F2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05704EF2-3902-41F6-9A7E-6E11025CB7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BCCD7FD2-EE14-40B3-B96D-EF21EEE70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6FD7-D841-46A4-AAC5-A1E0B4BF4BD8}" type="datetimeFigureOut">
              <a:rPr lang="ru-RU" smtClean="0"/>
              <a:t>21.08.2018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D8C668D2-F982-4E46-B37E-AC1AD61AA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00E66B88-3B14-43B3-B2DF-6E7FAEB7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8409-E4DF-447D-A0C0-51697DF11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147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FDA5B5D-6439-47D1-B000-808D16CE0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30A4406B-006D-4D28-BCA5-BAE613D05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6FD7-D841-46A4-AAC5-A1E0B4BF4BD8}" type="datetimeFigureOut">
              <a:rPr lang="ru-RU" smtClean="0"/>
              <a:t>21.08.2018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3DB018A-4432-4F85-ACA9-3410613E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57B7F67E-F3A2-4FE6-B0CF-6951DA79B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8409-E4DF-447D-A0C0-51697DF11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683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9803AB3B-28A6-4548-BF75-7BA096FF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6FD7-D841-46A4-AAC5-A1E0B4BF4BD8}" type="datetimeFigureOut">
              <a:rPr lang="ru-RU" smtClean="0"/>
              <a:t>21.08.2018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4CA48C40-171A-462F-857E-B2C0F8161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0DC29C5-2862-4A30-BB99-B098E0B1F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8409-E4DF-447D-A0C0-51697DF11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783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303357B-938A-44A2-861D-A8819704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D717D94-46AC-4865-87D4-2E5B7008B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A8D8F111-DB57-4688-A51F-844FA0DBB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B1EF3471-EE01-4B38-BD92-158FE5A1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6FD7-D841-46A4-AAC5-A1E0B4BF4BD8}" type="datetimeFigureOut">
              <a:rPr lang="ru-RU" smtClean="0"/>
              <a:t>21.08.2018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03254CF7-EC35-47EA-8D07-61771074E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4E8320A8-DD43-45C6-B3AA-F7D235108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8409-E4DF-447D-A0C0-51697DF11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0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D5C5D2A-6AE5-40F2-8368-74F17ADC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B11202D9-7A20-4BA0-9A14-46CA6C85F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282CB02F-9768-4168-BE34-0E87A0A88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786F8D67-2891-43D9-A22E-D3F24857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6FD7-D841-46A4-AAC5-A1E0B4BF4BD8}" type="datetimeFigureOut">
              <a:rPr lang="ru-RU" smtClean="0"/>
              <a:t>21.08.2018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5A16A8C-27A1-4DC5-8BAF-C58A0620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4318604B-0C64-4014-81A8-102677CE8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8409-E4DF-447D-A0C0-51697DF11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237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DFE36AE-2484-4298-85F6-79943467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24F6190-7CFC-4586-BDC9-8FA79E8CB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18D272F-C99A-41E3-9494-44479A033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16FD7-D841-46A4-AAC5-A1E0B4BF4BD8}" type="datetimeFigureOut">
              <a:rPr lang="ru-RU" smtClean="0"/>
              <a:t>21.08.2018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85C1A71-6D39-4FDB-B071-66DD7A39D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ACA2AAE-640F-4658-AE01-956839E94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E8409-E4DF-447D-A0C0-51697DF11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09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BEC2C2E-D638-4BAC-BD47-4344AB14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53" y="241010"/>
            <a:ext cx="10515600" cy="65560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Difference between interpolation </a:t>
            </a:r>
            <a:r>
              <a:rPr lang="en-US" sz="3200" dirty="0" smtClean="0"/>
              <a:t>methods for real low-light </a:t>
            </a:r>
            <a:r>
              <a:rPr lang="en-US" sz="3200" dirty="0" smtClean="0"/>
              <a:t>image</a:t>
            </a:r>
            <a:endParaRPr lang="ru-RU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3E5BC4-F53D-4449-8A97-9B552D525A7D}"/>
              </a:ext>
            </a:extLst>
          </p:cNvPr>
          <p:cNvSpPr txBox="1"/>
          <p:nvPr/>
        </p:nvSpPr>
        <p:spPr>
          <a:xfrm>
            <a:off x="1146358" y="9653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Bilinear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8C28553-D062-4A53-B3D2-E7423BE3826D}"/>
              </a:ext>
            </a:extLst>
          </p:cNvPr>
          <p:cNvSpPr txBox="1"/>
          <p:nvPr/>
        </p:nvSpPr>
        <p:spPr>
          <a:xfrm>
            <a:off x="3081445" y="965359"/>
            <a:ext cx="297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Variable Number of Gradients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65555FD-C1D9-4892-BA68-2B4BD021CD01}"/>
              </a:ext>
            </a:extLst>
          </p:cNvPr>
          <p:cNvSpPr txBox="1"/>
          <p:nvPr/>
        </p:nvSpPr>
        <p:spPr>
          <a:xfrm>
            <a:off x="6268494" y="96535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Patterned Pixel Grouping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F28EB0F-0208-4FA9-BDB0-5A00675F6C78}"/>
              </a:ext>
            </a:extLst>
          </p:cNvPr>
          <p:cNvSpPr txBox="1"/>
          <p:nvPr/>
        </p:nvSpPr>
        <p:spPr>
          <a:xfrm>
            <a:off x="8863932" y="965359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Adaptive Homogeneity-Directed 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823616B-6F4F-4A0C-A329-43956CDC390E}"/>
              </a:ext>
            </a:extLst>
          </p:cNvPr>
          <p:cNvSpPr txBox="1"/>
          <p:nvPr/>
        </p:nvSpPr>
        <p:spPr>
          <a:xfrm>
            <a:off x="484590" y="4380225"/>
            <a:ext cx="113602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Reconstructed from *.cr2 using </a:t>
            </a:r>
            <a:r>
              <a:rPr lang="en-US" dirty="0" err="1"/>
              <a:t>dcraw</a:t>
            </a:r>
            <a:r>
              <a:rPr lang="en-US" dirty="0"/>
              <a:t> with flags: -q 0 (Bilinear) / 1 (VNG) / 2 (PPG) / 3 (AHD) –w –T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ISO </a:t>
            </a:r>
            <a:r>
              <a:rPr lang="en-US" dirty="0" smtClean="0"/>
              <a:t>= 320, </a:t>
            </a:r>
            <a:r>
              <a:rPr lang="en-US" dirty="0"/>
              <a:t>aperture = </a:t>
            </a:r>
            <a:r>
              <a:rPr lang="en-US" dirty="0" smtClean="0"/>
              <a:t>f/4, </a:t>
            </a:r>
            <a:r>
              <a:rPr lang="en-US" dirty="0"/>
              <a:t>shutter = </a:t>
            </a:r>
            <a:r>
              <a:rPr lang="en-US" dirty="0" smtClean="0"/>
              <a:t>1/2650;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VNG</a:t>
            </a:r>
            <a:r>
              <a:rPr lang="en-US" dirty="0"/>
              <a:t>, PPG and AHD are pretty similar, but PPG and </a:t>
            </a:r>
            <a:r>
              <a:rPr lang="en-US" dirty="0" smtClean="0"/>
              <a:t>AHD have more “striped structure” – pixels of similar color group </a:t>
            </a:r>
          </a:p>
          <a:p>
            <a:r>
              <a:rPr lang="en-US" dirty="0"/>
              <a:t>in regions </a:t>
            </a:r>
            <a:r>
              <a:rPr lang="en-US" dirty="0" smtClean="0"/>
              <a:t>elongated </a:t>
            </a:r>
            <a:r>
              <a:rPr lang="en-US" dirty="0"/>
              <a:t>horizontally </a:t>
            </a:r>
            <a:r>
              <a:rPr lang="en-US" dirty="0" smtClean="0"/>
              <a:t>or vertically, especially after AHD;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Length </a:t>
            </a:r>
            <a:r>
              <a:rPr lang="en-US" dirty="0"/>
              <a:t>of strips on average </a:t>
            </a:r>
            <a:r>
              <a:rPr lang="en-US" dirty="0" smtClean="0"/>
              <a:t>from 6 to 9 pixels, stripes located randomly;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</a:t>
            </a:r>
            <a:r>
              <a:rPr lang="en-US" dirty="0"/>
              <a:t>three differ from bilinear by a higher contrast and the presence of a white </a:t>
            </a:r>
            <a:r>
              <a:rPr lang="en-US" dirty="0" smtClean="0"/>
              <a:t>noise;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VNG have more white pixels </a:t>
            </a:r>
            <a:r>
              <a:rPr lang="en-US" dirty="0"/>
              <a:t>and generally </a:t>
            </a:r>
            <a:r>
              <a:rPr lang="en-US" dirty="0" smtClean="0"/>
              <a:t>lighter than other methods;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Bilinear and VNG looks more random than others.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7" y="1465831"/>
            <a:ext cx="2836680" cy="276928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36" y="1465831"/>
            <a:ext cx="2836755" cy="27692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172" y="1465831"/>
            <a:ext cx="2824487" cy="27692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449" y="1479799"/>
            <a:ext cx="2810603" cy="275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3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BE76D07-4D80-4EF7-914A-14A0F6C4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Explanations of the following experiments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7BC1B24-16B0-408B-8A75-73C0003A5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 </a:t>
            </a:r>
            <a:r>
              <a:rPr lang="en-US" dirty="0" smtClean="0"/>
              <a:t>all experiments </a:t>
            </a:r>
            <a:r>
              <a:rPr lang="en-US" dirty="0"/>
              <a:t>was used bilinear interpolation for real and synthetic noised image;</a:t>
            </a:r>
          </a:p>
          <a:p>
            <a:r>
              <a:rPr lang="en-US" dirty="0"/>
              <a:t>Real image </a:t>
            </a:r>
            <a:r>
              <a:rPr lang="en-US" dirty="0" smtClean="0"/>
              <a:t>got from *.cr2 </a:t>
            </a:r>
            <a:r>
              <a:rPr lang="en-US" dirty="0"/>
              <a:t>with </a:t>
            </a:r>
            <a:r>
              <a:rPr lang="en-US" dirty="0" err="1"/>
              <a:t>dcraw</a:t>
            </a:r>
            <a:r>
              <a:rPr lang="en-US" dirty="0"/>
              <a:t> and flags –w –T q 0 (WB how shot, .tiff, bilinear) </a:t>
            </a:r>
            <a:r>
              <a:rPr lang="en-US" dirty="0" smtClean="0"/>
              <a:t>;</a:t>
            </a:r>
          </a:p>
          <a:p>
            <a:r>
              <a:rPr lang="en-US" dirty="0"/>
              <a:t>Camera: Canon EOS 60D, Filter pattern: </a:t>
            </a:r>
            <a:r>
              <a:rPr lang="en-US" dirty="0" smtClean="0"/>
              <a:t>RG/GB;</a:t>
            </a:r>
          </a:p>
          <a:p>
            <a:r>
              <a:rPr lang="en-US" dirty="0" smtClean="0"/>
              <a:t>Real noise </a:t>
            </a:r>
            <a:r>
              <a:rPr lang="en-US" dirty="0"/>
              <a:t>was </a:t>
            </a:r>
            <a:r>
              <a:rPr lang="en-US" dirty="0" smtClean="0"/>
              <a:t>simulated by </a:t>
            </a:r>
            <a:r>
              <a:rPr lang="en-US" dirty="0" smtClean="0"/>
              <a:t>Poisson-Gaussian model</a:t>
            </a:r>
            <a:r>
              <a:rPr lang="en-US" dirty="0"/>
              <a:t>,  where a is responsible </a:t>
            </a:r>
            <a:r>
              <a:rPr lang="en-US" dirty="0" smtClean="0"/>
              <a:t>for </a:t>
            </a:r>
            <a:r>
              <a:rPr lang="en-US" dirty="0"/>
              <a:t>P</a:t>
            </a:r>
            <a:r>
              <a:rPr lang="en-US" dirty="0" smtClean="0"/>
              <a:t>oisson distribution and b for Gaussian distribution.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1 experiment camera WB was day light (what explains it’s warm color), in 2 experiment camera WB was fluorescent lamps (what explains it’s cold color);</a:t>
            </a:r>
          </a:p>
          <a:p>
            <a:r>
              <a:rPr lang="en-US" dirty="0"/>
              <a:t>In </a:t>
            </a:r>
            <a:r>
              <a:rPr lang="en-US" dirty="0" smtClean="0"/>
              <a:t>all experiments </a:t>
            </a:r>
            <a:r>
              <a:rPr lang="en-US" dirty="0"/>
              <a:t>synthetic images are a bit lighter and less contrast than real image, what can be explained by built-in auto contrast function in </a:t>
            </a:r>
            <a:r>
              <a:rPr lang="en-US" dirty="0" err="1" smtClean="0"/>
              <a:t>dcraw</a:t>
            </a:r>
            <a:r>
              <a:rPr lang="en-US" dirty="0"/>
              <a:t>;</a:t>
            </a:r>
            <a:endParaRPr lang="en-US" dirty="0" smtClean="0"/>
          </a:p>
          <a:p>
            <a:r>
              <a:rPr lang="en-US" dirty="0"/>
              <a:t>Noise parameter a and b are </a:t>
            </a:r>
            <a:r>
              <a:rPr lang="en-US" dirty="0" smtClean="0"/>
              <a:t>hand-picked.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94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3767443-09B9-4EAF-9C3E-94B5A0438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45573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Experiment </a:t>
            </a:r>
            <a:r>
              <a:rPr lang="en-US" sz="3200" dirty="0" smtClean="0"/>
              <a:t>1 (ISO = 320, aperture = f/4, a = 0.4, b = 0.0004)</a:t>
            </a:r>
            <a:endParaRPr lang="ru-RU" sz="32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F12F48A5-436C-4AB2-815A-038628492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85" y="1212757"/>
            <a:ext cx="2529188" cy="26696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5B352E-1F26-45C4-A242-5324D7A50820}"/>
              </a:ext>
            </a:extLst>
          </p:cNvPr>
          <p:cNvSpPr txBox="1"/>
          <p:nvPr/>
        </p:nvSpPr>
        <p:spPr>
          <a:xfrm>
            <a:off x="238035" y="4308420"/>
            <a:ext cx="1015663" cy="183364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Synthetic </a:t>
            </a:r>
            <a:r>
              <a:rPr lang="en-US" dirty="0" smtClean="0"/>
              <a:t>low-light</a:t>
            </a:r>
          </a:p>
          <a:p>
            <a:pPr algn="ctr"/>
            <a:r>
              <a:rPr lang="en-US" dirty="0"/>
              <a:t>Shutter = </a:t>
            </a:r>
            <a:r>
              <a:rPr lang="en-US" dirty="0" smtClean="0"/>
              <a:t>1/20</a:t>
            </a:r>
            <a:endParaRPr lang="ru-RU" dirty="0"/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9558AE7-3B7A-4AF6-9108-98DA1871F646}"/>
              </a:ext>
            </a:extLst>
          </p:cNvPr>
          <p:cNvSpPr txBox="1"/>
          <p:nvPr/>
        </p:nvSpPr>
        <p:spPr>
          <a:xfrm>
            <a:off x="238035" y="1815426"/>
            <a:ext cx="738664" cy="168155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dirty="0"/>
              <a:t>Real </a:t>
            </a:r>
            <a:r>
              <a:rPr lang="en-US" dirty="0" smtClean="0"/>
              <a:t>low-light</a:t>
            </a:r>
          </a:p>
          <a:p>
            <a:pPr algn="ctr"/>
            <a:r>
              <a:rPr lang="en-US" dirty="0" smtClean="0"/>
              <a:t>Shutter = 1/2650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0DAFB60B-D0C5-4FD3-980B-9D32471BF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85" y="3998796"/>
            <a:ext cx="2529188" cy="26701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FCB0101D-5C4E-4558-9C3D-8B0CD63E80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48" y="1208859"/>
            <a:ext cx="2536584" cy="26735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D49D7A83-C289-4CE9-A239-EF3287BF5F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819" y="3996042"/>
            <a:ext cx="2504413" cy="264720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ABB2434F-0DB3-47D2-90EC-C0EA14B87F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36" y="1208859"/>
            <a:ext cx="2532360" cy="26765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B5D95E28-B761-42D2-B899-FD72CAF5A4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35" y="3996042"/>
            <a:ext cx="2565561" cy="270413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59F63072-227A-416B-8C20-2CC529FD5B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922" y="1205120"/>
            <a:ext cx="2536191" cy="267688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86FCA9CD-6BA5-4246-B30B-E98E90B0A2A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923" y="3992650"/>
            <a:ext cx="2536190" cy="267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3EE330D-4B8A-4A01-9407-1C237F06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3436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Experiment </a:t>
            </a:r>
            <a:r>
              <a:rPr lang="en-US" sz="3200" dirty="0"/>
              <a:t>2 (ISO = </a:t>
            </a:r>
            <a:r>
              <a:rPr lang="en-US" sz="3200" dirty="0" smtClean="0"/>
              <a:t>400</a:t>
            </a:r>
            <a:r>
              <a:rPr lang="en-US" sz="3200" dirty="0"/>
              <a:t>, aperture = </a:t>
            </a:r>
            <a:r>
              <a:rPr lang="en-US" sz="3200" dirty="0" smtClean="0"/>
              <a:t>f/6, a = 0.15, b = 0.001)</a:t>
            </a:r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543766E-C35F-41A2-82D6-464059C77012}"/>
              </a:ext>
            </a:extLst>
          </p:cNvPr>
          <p:cNvSpPr txBox="1"/>
          <p:nvPr/>
        </p:nvSpPr>
        <p:spPr>
          <a:xfrm>
            <a:off x="123883" y="1442634"/>
            <a:ext cx="1015663" cy="168924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dirty="0"/>
              <a:t>Real </a:t>
            </a:r>
            <a:r>
              <a:rPr lang="en-US" dirty="0" smtClean="0"/>
              <a:t>low-light</a:t>
            </a:r>
          </a:p>
          <a:p>
            <a:pPr algn="ctr"/>
            <a:r>
              <a:rPr lang="en-US" dirty="0"/>
              <a:t>Shutter = </a:t>
            </a:r>
            <a:r>
              <a:rPr lang="en-US" dirty="0" smtClean="0"/>
              <a:t>1/1328</a:t>
            </a:r>
            <a:endParaRPr lang="ru-RU" dirty="0"/>
          </a:p>
          <a:p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9174933-4CF1-47EF-B32D-9A03EC59DE5A}"/>
              </a:ext>
            </a:extLst>
          </p:cNvPr>
          <p:cNvSpPr txBox="1"/>
          <p:nvPr/>
        </p:nvSpPr>
        <p:spPr>
          <a:xfrm>
            <a:off x="160999" y="4222014"/>
            <a:ext cx="1015663" cy="184223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dirty="0"/>
              <a:t>Synthetic </a:t>
            </a:r>
            <a:r>
              <a:rPr lang="en-US" dirty="0" smtClean="0"/>
              <a:t>low-light</a:t>
            </a:r>
          </a:p>
          <a:p>
            <a:pPr algn="ctr"/>
            <a:r>
              <a:rPr lang="en-US" dirty="0"/>
              <a:t>Shutter = </a:t>
            </a:r>
            <a:r>
              <a:rPr lang="en-US" dirty="0" smtClean="0"/>
              <a:t>1/10</a:t>
            </a:r>
            <a:endParaRPr lang="ru-RU" dirty="0"/>
          </a:p>
          <a:p>
            <a:endParaRPr lang="ru-RU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40" y="903435"/>
            <a:ext cx="2711291" cy="263541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28" y="3759312"/>
            <a:ext cx="2688114" cy="26296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09" y="903435"/>
            <a:ext cx="2699477" cy="26354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09" y="3759312"/>
            <a:ext cx="2699477" cy="26468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28" y="903436"/>
            <a:ext cx="2693780" cy="26354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28" y="3764898"/>
            <a:ext cx="2693780" cy="26412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618" y="903435"/>
            <a:ext cx="2729429" cy="263541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31" y="3759312"/>
            <a:ext cx="2676002" cy="262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9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histogramms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6"/>
            <a:ext cx="3227418" cy="16075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9598"/>
            <a:ext cx="3227418" cy="15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7" y="1690685"/>
            <a:ext cx="3326440" cy="16075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642" y="3659598"/>
            <a:ext cx="3197486" cy="1592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35462" y="1317360"/>
            <a:ext cx="14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Experiment 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11738" y="1317360"/>
            <a:ext cx="14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Experiment 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5298" y="1811431"/>
            <a:ext cx="461665" cy="136608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Real low-light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6856" y="3531153"/>
            <a:ext cx="461665" cy="183364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Synthetic low-light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6130" y="5726135"/>
            <a:ext cx="10835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a histogram with synthetic noise, it can be seen that the number of white pixels is larger than on a real image, </a:t>
            </a:r>
            <a:endParaRPr lang="en-US" dirty="0" smtClean="0"/>
          </a:p>
          <a:p>
            <a:r>
              <a:rPr lang="en-US" dirty="0" smtClean="0"/>
              <a:t>which </a:t>
            </a:r>
            <a:r>
              <a:rPr lang="en-US" dirty="0"/>
              <a:t>explains the lighter and contrasted simulated noise.</a:t>
            </a:r>
          </a:p>
        </p:txBody>
      </p:sp>
    </p:spTree>
    <p:extLst>
      <p:ext uri="{BB962C8B-B14F-4D97-AF65-F5344CB8AC3E}">
        <p14:creationId xmlns:p14="http://schemas.microsoft.com/office/powerpoint/2010/main" val="328500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87D8A38-99C8-4007-AE84-AD1F9025C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0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Differences between synthetic and real noise image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FFF58DB2-519F-4051-90F7-5149BB483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00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image, </a:t>
            </a:r>
            <a:r>
              <a:rPr lang="en-US" dirty="0" smtClean="0"/>
              <a:t>basically noise</a:t>
            </a:r>
            <a:r>
              <a:rPr lang="en-US" dirty="0"/>
              <a:t>, depends heavily on the interpolation </a:t>
            </a:r>
            <a:r>
              <a:rPr lang="en-US" dirty="0" smtClean="0"/>
              <a:t>method;</a:t>
            </a:r>
          </a:p>
          <a:p>
            <a:r>
              <a:rPr lang="en-US" dirty="0" smtClean="0"/>
              <a:t>For </a:t>
            </a:r>
            <a:r>
              <a:rPr lang="en-US" dirty="0"/>
              <a:t>example, when using </a:t>
            </a:r>
            <a:r>
              <a:rPr lang="en-US" dirty="0" err="1"/>
              <a:t>dcraw</a:t>
            </a:r>
            <a:r>
              <a:rPr lang="en-US" dirty="0"/>
              <a:t>, "stripes" appeared on the image </a:t>
            </a:r>
            <a:r>
              <a:rPr lang="en-US" dirty="0" smtClean="0"/>
              <a:t>using AHD or PPG </a:t>
            </a:r>
            <a:r>
              <a:rPr lang="en-US" dirty="0"/>
              <a:t>, but they were </a:t>
            </a:r>
            <a:r>
              <a:rPr lang="en-US" dirty="0" smtClean="0"/>
              <a:t>absent using bilinear and VNG methods; </a:t>
            </a:r>
          </a:p>
          <a:p>
            <a:r>
              <a:rPr lang="en-US" dirty="0" smtClean="0"/>
              <a:t>There wasn’t difference </a:t>
            </a:r>
            <a:r>
              <a:rPr lang="en-US" dirty="0"/>
              <a:t>in the application of noise before or after </a:t>
            </a:r>
            <a:r>
              <a:rPr lang="en-US" dirty="0" smtClean="0"/>
              <a:t>WB calculation.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161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2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461</Words>
  <Application>Microsoft Office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Difference between interpolation methods for real low-light image</vt:lpstr>
      <vt:lpstr>Explanations of the following experiments</vt:lpstr>
      <vt:lpstr>Experiment 1 (ISO = 320, aperture = f/4, a = 0.4, b = 0.0004)</vt:lpstr>
      <vt:lpstr>Experiment 2 (ISO = 400, aperture = f/6, a = 0.15, b = 0.001)</vt:lpstr>
      <vt:lpstr>histogramms</vt:lpstr>
      <vt:lpstr>Differences between synthetic and real noise image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Mac</dc:creator>
  <cp:lastModifiedBy>Kuzkina Ekaterina</cp:lastModifiedBy>
  <cp:revision>30</cp:revision>
  <dcterms:created xsi:type="dcterms:W3CDTF">2018-08-20T14:04:50Z</dcterms:created>
  <dcterms:modified xsi:type="dcterms:W3CDTF">2018-08-22T08:17:54Z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readonly">
    <vt:lpwstr/>
  </property>
  <property fmtid="{D5CDD505-2E9C-101B-9397-08002B2CF9AE}" pid="3" name="_change">
    <vt:lpwstr/>
  </property>
  <property fmtid="{D5CDD505-2E9C-101B-9397-08002B2CF9AE}" pid="4" name="_full-control">
    <vt:lpwstr/>
  </property>
  <property fmtid="{D5CDD505-2E9C-101B-9397-08002B2CF9AE}" pid="5" name="sflag">
    <vt:lpwstr>1534843471</vt:lpwstr>
  </property>
</Properties>
</file>